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.jpg" ContentType="image/jpeg"/>
  <Override PartName="/ppt/media/image7.JPG" ContentType="image/jpeg"/>
  <Override PartName="/ppt/media/image8.JPG" ContentType="image/jpeg"/>
  <Override PartName="/ppt/media/image9.JPG" ContentType="image/jpeg"/>
  <Override PartName="/ppt/notesSlides/notesSlide1.xml" ContentType="application/vnd.openxmlformats-officedocument.presentationml.notesSlide+xml"/>
  <Override PartName="/ppt/media/image192.jpg" ContentType="image/jpeg"/>
  <Override PartName="/ppt/media/image195.jpg" ContentType="image/jpeg"/>
  <Override PartName="/ppt/media/image196.jpg" ContentType="image/jpeg"/>
  <Override PartName="/ppt/media/image197.jpg" ContentType="image/jpeg"/>
  <Override PartName="/ppt/media/image199.jpg" ContentType="image/jpeg"/>
  <Override PartName="/ppt/media/image211.jpg" ContentType="image/jpeg"/>
  <Override PartName="/ppt/media/image212.jpg" ContentType="image/jpeg"/>
  <Override PartName="/ppt/media/image213.jpg" ContentType="image/jpeg"/>
  <Override PartName="/ppt/media/image214.jpg" ContentType="image/jpeg"/>
  <Override PartName="/ppt/media/image215.jpg" ContentType="image/jpeg"/>
  <Override PartName="/ppt/media/image21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5"/>
  </p:notesMasterIdLst>
  <p:sldIdLst>
    <p:sldId id="276" r:id="rId3"/>
    <p:sldId id="277" r:id="rId4"/>
    <p:sldId id="337" r:id="rId5"/>
    <p:sldId id="327" r:id="rId6"/>
    <p:sldId id="328" r:id="rId7"/>
    <p:sldId id="329" r:id="rId8"/>
    <p:sldId id="338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49" r:id="rId17"/>
    <p:sldId id="348" r:id="rId18"/>
    <p:sldId id="347" r:id="rId19"/>
    <p:sldId id="351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399" r:id="rId61"/>
    <p:sldId id="400" r:id="rId62"/>
    <p:sldId id="401" r:id="rId63"/>
    <p:sldId id="402" r:id="rId64"/>
    <p:sldId id="403" r:id="rId65"/>
    <p:sldId id="352" r:id="rId66"/>
    <p:sldId id="353" r:id="rId67"/>
    <p:sldId id="356" r:id="rId68"/>
    <p:sldId id="355" r:id="rId69"/>
    <p:sldId id="354" r:id="rId70"/>
    <p:sldId id="357" r:id="rId71"/>
    <p:sldId id="358" r:id="rId72"/>
    <p:sldId id="313" r:id="rId73"/>
    <p:sldId id="259" r:id="rId74"/>
    <p:sldId id="256" r:id="rId75"/>
    <p:sldId id="257" r:id="rId76"/>
    <p:sldId id="263" r:id="rId77"/>
    <p:sldId id="267" r:id="rId78"/>
    <p:sldId id="261" r:id="rId79"/>
    <p:sldId id="273" r:id="rId80"/>
    <p:sldId id="274" r:id="rId81"/>
    <p:sldId id="275" r:id="rId82"/>
    <p:sldId id="269" r:id="rId83"/>
    <p:sldId id="271" r:id="rId84"/>
    <p:sldId id="266" r:id="rId85"/>
    <p:sldId id="262" r:id="rId86"/>
    <p:sldId id="268" r:id="rId87"/>
    <p:sldId id="270" r:id="rId88"/>
    <p:sldId id="272" r:id="rId89"/>
    <p:sldId id="291" r:id="rId90"/>
    <p:sldId id="292" r:id="rId91"/>
    <p:sldId id="293" r:id="rId92"/>
    <p:sldId id="294" r:id="rId93"/>
    <p:sldId id="295" r:id="rId94"/>
    <p:sldId id="296" r:id="rId95"/>
    <p:sldId id="297" r:id="rId96"/>
    <p:sldId id="339" r:id="rId97"/>
    <p:sldId id="340" r:id="rId98"/>
    <p:sldId id="341" r:id="rId99"/>
    <p:sldId id="342" r:id="rId100"/>
    <p:sldId id="343" r:id="rId101"/>
    <p:sldId id="344" r:id="rId102"/>
    <p:sldId id="345" r:id="rId103"/>
    <p:sldId id="298" r:id="rId104"/>
    <p:sldId id="346" r:id="rId105"/>
    <p:sldId id="299" r:id="rId106"/>
    <p:sldId id="300" r:id="rId107"/>
    <p:sldId id="301" r:id="rId108"/>
    <p:sldId id="302" r:id="rId109"/>
    <p:sldId id="303" r:id="rId110"/>
    <p:sldId id="304" r:id="rId111"/>
    <p:sldId id="306" r:id="rId112"/>
    <p:sldId id="307" r:id="rId113"/>
    <p:sldId id="308" r:id="rId114"/>
    <p:sldId id="309" r:id="rId115"/>
    <p:sldId id="305" r:id="rId116"/>
    <p:sldId id="310" r:id="rId117"/>
    <p:sldId id="311" r:id="rId118"/>
    <p:sldId id="312" r:id="rId119"/>
    <p:sldId id="314" r:id="rId120"/>
    <p:sldId id="315" r:id="rId121"/>
    <p:sldId id="316" r:id="rId122"/>
    <p:sldId id="317" r:id="rId123"/>
    <p:sldId id="318" r:id="rId124"/>
    <p:sldId id="319" r:id="rId125"/>
    <p:sldId id="320" r:id="rId126"/>
    <p:sldId id="323" r:id="rId127"/>
    <p:sldId id="321" r:id="rId128"/>
    <p:sldId id="322" r:id="rId129"/>
    <p:sldId id="324" r:id="rId130"/>
    <p:sldId id="325" r:id="rId131"/>
    <p:sldId id="326" r:id="rId132"/>
    <p:sldId id="422" r:id="rId133"/>
    <p:sldId id="404" r:id="rId134"/>
    <p:sldId id="405" r:id="rId135"/>
    <p:sldId id="406" r:id="rId136"/>
    <p:sldId id="407" r:id="rId137"/>
    <p:sldId id="359" r:id="rId138"/>
    <p:sldId id="360" r:id="rId139"/>
    <p:sldId id="361" r:id="rId140"/>
    <p:sldId id="362" r:id="rId141"/>
    <p:sldId id="363" r:id="rId142"/>
    <p:sldId id="364" r:id="rId143"/>
    <p:sldId id="365" r:id="rId144"/>
    <p:sldId id="366" r:id="rId145"/>
    <p:sldId id="367" r:id="rId146"/>
    <p:sldId id="368" r:id="rId147"/>
    <p:sldId id="369" r:id="rId148"/>
    <p:sldId id="370" r:id="rId149"/>
    <p:sldId id="371" r:id="rId150"/>
    <p:sldId id="408" r:id="rId151"/>
    <p:sldId id="409" r:id="rId152"/>
    <p:sldId id="410" r:id="rId153"/>
    <p:sldId id="411" r:id="rId154"/>
    <p:sldId id="412" r:id="rId155"/>
    <p:sldId id="413" r:id="rId156"/>
    <p:sldId id="414" r:id="rId157"/>
    <p:sldId id="415" r:id="rId158"/>
    <p:sldId id="416" r:id="rId159"/>
    <p:sldId id="417" r:id="rId160"/>
    <p:sldId id="418" r:id="rId161"/>
    <p:sldId id="419" r:id="rId162"/>
    <p:sldId id="420" r:id="rId163"/>
    <p:sldId id="421" r:id="rId1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B96C-90C2-4553-8CA8-74D1B5C6FF2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F9BB1-EAAB-4C64-81BB-7EAB24E95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F9BB1-EAAB-4C64-81BB-7EAB24E9535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9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0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13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93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43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85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31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47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33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8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7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7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30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09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4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93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2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0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0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4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CDD81D-DC3D-4884-9380-06940A7C1A37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DAE745-A3D3-4848-9AA6-9ABD0B7A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6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Back or Previous 6">
            <a:hlinkClick r:id="rId13" action="ppaction://hlinksldjump" highlightClick="1"/>
          </p:cNvPr>
          <p:cNvSpPr/>
          <p:nvPr userDrawn="1"/>
        </p:nvSpPr>
        <p:spPr>
          <a:xfrm>
            <a:off x="8267700" y="152400"/>
            <a:ext cx="4572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848600" y="5334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Return to Menu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974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08D60-1464-43A7-A864-80B547C448E0}" type="datetimeFigureOut">
              <a:rPr lang="en-US" smtClean="0"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3C460-F23F-4A3A-BCF9-864DE851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7.JPG"/><Relationship Id="rId18" Type="http://schemas.openxmlformats.org/officeDocument/2006/relationships/slide" Target="slide131.xml"/><Relationship Id="rId3" Type="http://schemas.openxmlformats.org/officeDocument/2006/relationships/image" Target="../media/image2.png"/><Relationship Id="rId7" Type="http://schemas.openxmlformats.org/officeDocument/2006/relationships/image" Target="../media/image4.jpg"/><Relationship Id="rId12" Type="http://schemas.openxmlformats.org/officeDocument/2006/relationships/slide" Target="slide95.xml"/><Relationship Id="rId17" Type="http://schemas.openxmlformats.org/officeDocument/2006/relationships/image" Target="../media/image9.JPG"/><Relationship Id="rId2" Type="http://schemas.openxmlformats.org/officeDocument/2006/relationships/slide" Target="slide71.xml"/><Relationship Id="rId16" Type="http://schemas.openxmlformats.org/officeDocument/2006/relationships/slide" Target="slide6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11" Type="http://schemas.openxmlformats.org/officeDocument/2006/relationships/image" Target="../media/image6.png"/><Relationship Id="rId5" Type="http://schemas.openxmlformats.org/officeDocument/2006/relationships/image" Target="../media/image3.JPG"/><Relationship Id="rId15" Type="http://schemas.openxmlformats.org/officeDocument/2006/relationships/image" Target="../media/image8.JPG"/><Relationship Id="rId10" Type="http://schemas.openxmlformats.org/officeDocument/2006/relationships/slide" Target="slide6.xml"/><Relationship Id="rId19" Type="http://schemas.openxmlformats.org/officeDocument/2006/relationships/image" Target="../media/image10.jpeg"/><Relationship Id="rId4" Type="http://schemas.openxmlformats.org/officeDocument/2006/relationships/slide" Target="slide19.xml"/><Relationship Id="rId9" Type="http://schemas.openxmlformats.org/officeDocument/2006/relationships/image" Target="../media/image5.png"/><Relationship Id="rId14" Type="http://schemas.openxmlformats.org/officeDocument/2006/relationships/slide" Target="slide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em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371600"/>
            <a:ext cx="8229600" cy="2971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2010 Indoor Furniture Retailers’</a:t>
            </a:r>
            <a:br>
              <a:rPr lang="en-US" sz="4000" dirty="0" smtClean="0"/>
            </a:br>
            <a:r>
              <a:rPr lang="en-US" sz="4000" dirty="0" smtClean="0"/>
              <a:t>Outdoor Programs </a:t>
            </a:r>
            <a:br>
              <a:rPr lang="en-US" sz="4000" dirty="0" smtClean="0"/>
            </a:br>
            <a:r>
              <a:rPr lang="en-US" sz="4000" dirty="0" smtClean="0"/>
              <a:t>Showcase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7315200" y="0"/>
            <a:ext cx="1828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5269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Compiled by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5421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 2010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51" y="5109045"/>
            <a:ext cx="1589532" cy="8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3962400"/>
            <a:ext cx="5201350" cy="18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ou-gabriel-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334000" cy="36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86475"/>
            <a:ext cx="1447800" cy="63676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62975"/>
              </p:ext>
            </p:extLst>
          </p:nvPr>
        </p:nvGraphicFramePr>
        <p:xfrm>
          <a:off x="6705600" y="2571428"/>
          <a:ext cx="2159000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000"/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STEEL / WOVEN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Sofa- Kidney Shaped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Sofa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Love Seat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Double Glider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Swivel Glider Club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Single Glider Club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Rocker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Lounge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Ottoman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Dining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Double Chaise Lounge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Single Chaise Lounge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End Table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Coffee Table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Large Ottoman 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2" y="152400"/>
            <a:ext cx="552438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bj1158geo768pg18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4038600"/>
            <a:ext cx="22764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obj1162geo957pg18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00600"/>
            <a:ext cx="1810743" cy="164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bj1159geo769pg18p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61" y="838200"/>
            <a:ext cx="217098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bj806geo766pg18p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01" y="4038600"/>
            <a:ext cx="207125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1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86475"/>
            <a:ext cx="1447800" cy="63676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303098"/>
              </p:ext>
            </p:extLst>
          </p:nvPr>
        </p:nvGraphicFramePr>
        <p:xfrm>
          <a:off x="6324600" y="2247900"/>
          <a:ext cx="2120900" cy="4371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0900"/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STEEL / WOVEN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Sofa- 3 seat 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Love Seat- 2 seat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Sofa Glider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Double Glicer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Lounge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Dinning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Rocker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Single Glider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Coffee Table- square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Swivel Glider Club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End Table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Coffee Table- oval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Single Adjustable Chaise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Chaise Lounge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Adjustable Chaise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Multi-adjustable Chaise 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55645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bj1304geo1123pg24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267850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bj1302geo1121pg24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4405428"/>
            <a:ext cx="2558891" cy="214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86475"/>
            <a:ext cx="1447800" cy="63676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052695"/>
              </p:ext>
            </p:extLst>
          </p:nvPr>
        </p:nvGraphicFramePr>
        <p:xfrm>
          <a:off x="5943600" y="2743200"/>
          <a:ext cx="2921000" cy="3857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1000"/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STEEL / WOVEN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Double Glider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Love Seat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Sofa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Chaise Lounge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Double Adjustable Chaise Lounge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Adjustable Chaise Lounge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Dining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Lounge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Rocker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Swivel Glider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Single Glider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Ottoman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End Table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Coffee Table 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1"/>
            <a:ext cx="594322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obj1110geo719pg15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8" y="4114800"/>
            <a:ext cx="2243504" cy="167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bj763geo901pg15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9600"/>
            <a:ext cx="2406546" cy="198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58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62200"/>
            <a:ext cx="435136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49" y="728664"/>
            <a:ext cx="6605587" cy="480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0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591634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29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90575"/>
            <a:ext cx="6553200" cy="472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69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762000"/>
            <a:ext cx="6867525" cy="464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46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762000"/>
            <a:ext cx="6472237" cy="455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0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990600"/>
            <a:ext cx="557212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8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0"/>
            <a:ext cx="5544954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ou-05-bradley-b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2"/>
          <a:stretch/>
        </p:blipFill>
        <p:spPr bwMode="auto">
          <a:xfrm>
            <a:off x="381000" y="380999"/>
            <a:ext cx="5334000" cy="33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71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39" y="890587"/>
            <a:ext cx="6282461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7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6167438" cy="44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128713"/>
            <a:ext cx="6391275" cy="42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1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9" y="1066800"/>
            <a:ext cx="8382000" cy="390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4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685800"/>
            <a:ext cx="6200775" cy="492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0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533400"/>
            <a:ext cx="5038725" cy="483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41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678856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1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1" y="381000"/>
            <a:ext cx="667434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6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85676"/>
            <a:ext cx="555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91" y="3405051"/>
            <a:ext cx="58959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7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85813"/>
            <a:ext cx="51911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4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623556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u-johnnysling-big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32207" r="14034" b="5845"/>
          <a:stretch/>
        </p:blipFill>
        <p:spPr bwMode="auto">
          <a:xfrm>
            <a:off x="256903" y="228600"/>
            <a:ext cx="7032442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8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790575"/>
            <a:ext cx="521017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5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37" y="838200"/>
            <a:ext cx="5374163" cy="49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4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31495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0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7445"/>
            <a:ext cx="3581400" cy="279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2839520"/>
            <a:ext cx="5133975" cy="354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7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21" y="762000"/>
            <a:ext cx="6159067" cy="467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0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97" y="762000"/>
            <a:ext cx="6201341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60" y="609600"/>
            <a:ext cx="5093540" cy="49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61" y="990600"/>
            <a:ext cx="6657889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6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0329"/>
            <a:ext cx="6700838" cy="47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02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8" y="412569"/>
            <a:ext cx="37242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71625"/>
            <a:ext cx="38481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9" y="3505200"/>
            <a:ext cx="4692252" cy="80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4572000"/>
            <a:ext cx="4211683" cy="85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9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24200"/>
            <a:ext cx="5941683" cy="289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u-06-sara-b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50000" r="3739" b="12059"/>
          <a:stretch/>
        </p:blipFill>
        <p:spPr bwMode="auto">
          <a:xfrm>
            <a:off x="232954" y="304800"/>
            <a:ext cx="768560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741886" cy="762586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471613"/>
            <a:ext cx="56769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44" y="762000"/>
            <a:ext cx="3386137" cy="355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3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t="15480" r="5569" b="38343"/>
          <a:stretch/>
        </p:blipFill>
        <p:spPr>
          <a:xfrm>
            <a:off x="2057400" y="2149185"/>
            <a:ext cx="5341961" cy="20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/>
          <a:stretch/>
        </p:blipFill>
        <p:spPr>
          <a:xfrm>
            <a:off x="532737" y="764275"/>
            <a:ext cx="8078525" cy="56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t="15931" r="1515" b="13565"/>
          <a:stretch/>
        </p:blipFill>
        <p:spPr>
          <a:xfrm>
            <a:off x="381001" y="457200"/>
            <a:ext cx="6096000" cy="3600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r="6752"/>
          <a:stretch/>
        </p:blipFill>
        <p:spPr>
          <a:xfrm>
            <a:off x="4463387" y="3458090"/>
            <a:ext cx="4027227" cy="30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0"/>
          <a:stretch/>
        </p:blipFill>
        <p:spPr>
          <a:xfrm>
            <a:off x="532737" y="1050877"/>
            <a:ext cx="8078525" cy="540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7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 b="6359"/>
          <a:stretch/>
        </p:blipFill>
        <p:spPr>
          <a:xfrm>
            <a:off x="532737" y="838200"/>
            <a:ext cx="8078525" cy="54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14804"/>
          <a:stretch/>
        </p:blipFill>
        <p:spPr>
          <a:xfrm>
            <a:off x="1371600" y="914400"/>
            <a:ext cx="6482211" cy="51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087262" cy="531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8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5"/>
          <a:stretch/>
        </p:blipFill>
        <p:spPr>
          <a:xfrm>
            <a:off x="532737" y="1037229"/>
            <a:ext cx="8078525" cy="54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6934200" cy="52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9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ou-04-caitlin-big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27223" r="4151" b="6603"/>
          <a:stretch/>
        </p:blipFill>
        <p:spPr bwMode="auto">
          <a:xfrm>
            <a:off x="228599" y="228600"/>
            <a:ext cx="6195937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91000"/>
            <a:ext cx="7169526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8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7797"/>
            <a:ext cx="7010400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69" y="685800"/>
            <a:ext cx="7014474" cy="52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6630062" cy="497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799"/>
            <a:ext cx="6604001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609599"/>
            <a:ext cx="6604001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163462" cy="53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1"/>
            <a:ext cx="701039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0698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6782462" cy="50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0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653359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u-04-sandi-b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40336" r="5030" b="7939"/>
          <a:stretch/>
        </p:blipFill>
        <p:spPr bwMode="auto">
          <a:xfrm>
            <a:off x="350519" y="457200"/>
            <a:ext cx="748717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9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9173" r="9624"/>
          <a:stretch/>
        </p:blipFill>
        <p:spPr>
          <a:xfrm>
            <a:off x="838200" y="685800"/>
            <a:ext cx="6209731" cy="55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9623" r="14691" b="2754"/>
          <a:stretch/>
        </p:blipFill>
        <p:spPr>
          <a:xfrm>
            <a:off x="838200" y="675564"/>
            <a:ext cx="5950424" cy="5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12326" r="9623" b="12890"/>
          <a:stretch/>
        </p:blipFill>
        <p:spPr>
          <a:xfrm>
            <a:off x="685800" y="609600"/>
            <a:ext cx="6728347" cy="45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 t="16156" r="16382" b="11538"/>
          <a:stretch/>
        </p:blipFill>
        <p:spPr>
          <a:xfrm>
            <a:off x="1676400" y="1219200"/>
            <a:ext cx="5377217" cy="43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6"/>
          <a:stretch/>
        </p:blipFill>
        <p:spPr>
          <a:xfrm>
            <a:off x="515677" y="1066800"/>
            <a:ext cx="8078525" cy="48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6245"/>
          <a:stretch/>
        </p:blipFill>
        <p:spPr>
          <a:xfrm>
            <a:off x="609600" y="609600"/>
            <a:ext cx="7086600" cy="53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6782462" cy="50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2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9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7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ou-priscilla-big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092836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48200"/>
            <a:ext cx="7028486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7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98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2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4681929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u-04-gerina-b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28746" r="5969" b="6575"/>
          <a:stretch/>
        </p:blipFill>
        <p:spPr bwMode="auto">
          <a:xfrm>
            <a:off x="375692" y="381000"/>
            <a:ext cx="652638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97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617102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4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2600"/>
            <a:ext cx="5181600" cy="208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6324600"/>
            <a:ext cx="82296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400" dirty="0" smtClean="0"/>
              <a:t>Click a logo to navigate directly to that Retailer</a:t>
            </a:r>
            <a:endParaRPr lang="en-US" sz="1400" dirty="0"/>
          </a:p>
        </p:txBody>
      </p:sp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25" y="2560677"/>
            <a:ext cx="2018040" cy="86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15200" y="-4354"/>
            <a:ext cx="1828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316033"/>
            <a:ext cx="2314074" cy="931947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78" y="5015520"/>
            <a:ext cx="1741886" cy="762586"/>
          </a:xfrm>
          <a:prstGeom prst="rect">
            <a:avLst/>
          </a:prstGeom>
        </p:spPr>
      </p:pic>
      <p:pic>
        <p:nvPicPr>
          <p:cNvPr id="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520" y="605246"/>
            <a:ext cx="3324225" cy="47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7" name="Picture 1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6" y="1659700"/>
            <a:ext cx="2833687" cy="49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74" y="3924297"/>
            <a:ext cx="1714500" cy="754063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6" y="4002499"/>
            <a:ext cx="2590800" cy="450574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77" y="2588937"/>
            <a:ext cx="2471487" cy="806868"/>
          </a:xfrm>
          <a:prstGeom prst="rect">
            <a:avLst/>
          </a:prstGeom>
        </p:spPr>
      </p:pic>
      <p:pic>
        <p:nvPicPr>
          <p:cNvPr id="12" name="Picture 11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t="15480" r="5569" b="38343"/>
          <a:stretch/>
        </p:blipFill>
        <p:spPr>
          <a:xfrm>
            <a:off x="4924725" y="5015520"/>
            <a:ext cx="1983359" cy="76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720"/>
            <a:ext cx="9144000" cy="38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840"/>
            <a:ext cx="9144000" cy="42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689"/>
            <a:ext cx="9144000" cy="4834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800" y="6096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items on the next slide &gt;&gt;&gt;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2" y="1124712"/>
            <a:ext cx="4913376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923544"/>
            <a:ext cx="6339840" cy="50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432"/>
            <a:ext cx="9144000" cy="36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342"/>
            <a:ext cx="9144000" cy="36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862"/>
            <a:ext cx="9144000" cy="4782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800" y="6096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items on the next slide &gt;&gt;&gt;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1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16" y="2161032"/>
            <a:ext cx="4925568" cy="25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-4354"/>
            <a:ext cx="1828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694992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8086"/>
              </p:ext>
            </p:extLst>
          </p:nvPr>
        </p:nvGraphicFramePr>
        <p:xfrm>
          <a:off x="2819400" y="3648076"/>
          <a:ext cx="2362200" cy="390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2200"/>
              </a:tblGrid>
              <a:tr h="3905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North </a:t>
                      </a:r>
                      <a:r>
                        <a:rPr lang="en-US" sz="1800" u="none" strike="noStrike" dirty="0">
                          <a:effectLst/>
                        </a:rPr>
                        <a:t>Hollywood, CA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47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041"/>
            <a:ext cx="9144000" cy="39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7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338"/>
            <a:ext cx="9144000" cy="486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15112"/>
            <a:ext cx="6705600" cy="58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850392"/>
            <a:ext cx="6912864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8571"/>
            <a:ext cx="9144000" cy="37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689"/>
            <a:ext cx="9144000" cy="452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968"/>
            <a:ext cx="9144000" cy="36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504"/>
            <a:ext cx="9144000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143000"/>
            <a:ext cx="65836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4" y="1014984"/>
            <a:ext cx="7083552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2200"/>
            <a:ext cx="3324225" cy="47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ain_image" descr="1301 Velario Sling Dining Chair By Broyhill Furniture From Al's Discount Furni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2" y="609600"/>
            <a:ext cx="4738688" cy="354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44112"/>
              </p:ext>
            </p:extLst>
          </p:nvPr>
        </p:nvGraphicFramePr>
        <p:xfrm>
          <a:off x="2286000" y="4267200"/>
          <a:ext cx="5257800" cy="838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1301</a:t>
                      </a:r>
                      <a:endParaRPr lang="en-US" sz="2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 Valario Sling Dining Chair- by Broyhill </a:t>
                      </a:r>
                      <a:endParaRPr lang="en-US" sz="2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72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2033016"/>
            <a:ext cx="9070848" cy="27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130808"/>
            <a:ext cx="5925312" cy="459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" y="1551432"/>
            <a:ext cx="7327392" cy="37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1411224"/>
            <a:ext cx="9046464" cy="40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093"/>
            <a:ext cx="9144000" cy="40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000"/>
            <a:ext cx="9144000" cy="3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" y="893064"/>
            <a:ext cx="8790432" cy="50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094232"/>
            <a:ext cx="6461760" cy="46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570"/>
            <a:ext cx="9144000" cy="43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3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873"/>
            <a:ext cx="9144000" cy="369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2200"/>
            <a:ext cx="3324225" cy="47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570581"/>
              </p:ext>
            </p:extLst>
          </p:nvPr>
        </p:nvGraphicFramePr>
        <p:xfrm>
          <a:off x="1295400" y="4343400"/>
          <a:ext cx="7086600" cy="750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6600"/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FI-CLSES-11</a:t>
                      </a:r>
                      <a:endParaRPr lang="en-US" sz="2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 Lane Modular Sectional- by Lane Home Furnishings </a:t>
                      </a:r>
                      <a:endParaRPr lang="en-US" sz="2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lbImage" descr="399-chelsea-su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19889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1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1100328"/>
            <a:ext cx="7266432" cy="46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9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514856"/>
            <a:ext cx="8631936" cy="38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897957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6008292" cy="4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746"/>
            <a:ext cx="9144000" cy="46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84" y="252984"/>
            <a:ext cx="5132832" cy="63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56" y="338328"/>
            <a:ext cx="5352288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6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96824"/>
            <a:ext cx="4876800" cy="5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140"/>
            <a:ext cx="9144000" cy="46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1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151"/>
            <a:ext cx="9144000" cy="45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9" y="2590800"/>
            <a:ext cx="561715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47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216152"/>
            <a:ext cx="8339328" cy="4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4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" y="1283208"/>
            <a:ext cx="7034784" cy="42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029"/>
            <a:ext cx="9144000" cy="48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1828800" cy="73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44" y="1155192"/>
            <a:ext cx="4706112" cy="45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81134"/>
            <a:ext cx="4186711" cy="136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" y="6019800"/>
            <a:ext cx="2093355" cy="68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" y="6019800"/>
            <a:ext cx="2093355" cy="68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5638800" cy="422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895600"/>
            <a:ext cx="2184400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2" b="8615"/>
          <a:stretch/>
        </p:blipFill>
        <p:spPr>
          <a:xfrm>
            <a:off x="3276600" y="4763584"/>
            <a:ext cx="1968975" cy="1939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14400"/>
            <a:ext cx="22860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763584"/>
            <a:ext cx="146685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" y="6019800"/>
            <a:ext cx="2093355" cy="68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490452"/>
            <a:ext cx="2009250" cy="267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44" y="3490452"/>
            <a:ext cx="2864463" cy="2148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" y="3124200"/>
            <a:ext cx="2462675" cy="1847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" y="228600"/>
            <a:ext cx="3572000" cy="267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6410" r="10010" b="14670"/>
          <a:stretch/>
        </p:blipFill>
        <p:spPr>
          <a:xfrm>
            <a:off x="4114799" y="249072"/>
            <a:ext cx="3733361" cy="28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" y="6019800"/>
            <a:ext cx="2093355" cy="68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00" y="3137034"/>
            <a:ext cx="3742088" cy="2806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34409"/>
            <a:ext cx="2667000" cy="200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" y="304800"/>
            <a:ext cx="4260000" cy="319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00" y="533400"/>
            <a:ext cx="2893200" cy="21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" y="6019800"/>
            <a:ext cx="2093355" cy="683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9" y="330524"/>
            <a:ext cx="7382501" cy="55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in-01-haley-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80999"/>
            <a:ext cx="4821392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02924"/>
            <a:ext cx="4340590" cy="252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4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" y="6019800"/>
            <a:ext cx="2093355" cy="68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701039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4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51650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8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800" y="4837837"/>
            <a:ext cx="3657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AGIO </a:t>
            </a:r>
          </a:p>
          <a:p>
            <a:r>
              <a:rPr lang="en-US" dirty="0" smtClean="0"/>
              <a:t>Balcony Table and 2 Chairs </a:t>
            </a:r>
          </a:p>
          <a:p>
            <a:r>
              <a:rPr lang="en-US" dirty="0" smtClean="0"/>
              <a:t>SKU# 29880267 </a:t>
            </a:r>
          </a:p>
          <a:p>
            <a:r>
              <a:rPr lang="en-US" dirty="0" smtClean="0">
                <a:effectLst/>
              </a:rPr>
              <a:t>Suggested Retail:  $850.00</a:t>
            </a:r>
          </a:p>
          <a:p>
            <a:r>
              <a:rPr lang="en-US" b="1" dirty="0" smtClean="0">
                <a:effectLst/>
              </a:rPr>
              <a:t>Sale Price:  $329.99</a:t>
            </a:r>
          </a:p>
          <a:p>
            <a:r>
              <a:rPr lang="en-US" dirty="0" smtClean="0">
                <a:effectLst/>
              </a:rPr>
              <a:t>You Save:  $520.01 (61.18%)</a:t>
            </a: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5848350" cy="390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8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66675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4419600"/>
            <a:ext cx="3885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 WING</a:t>
            </a:r>
          </a:p>
          <a:p>
            <a:r>
              <a:rPr lang="en-US" dirty="0" smtClean="0"/>
              <a:t>Loveseat, 2 Chairs and Cocktail Table </a:t>
            </a:r>
          </a:p>
          <a:p>
            <a:r>
              <a:rPr lang="en-US" dirty="0" smtClean="0"/>
              <a:t>SKU# 29882834 </a:t>
            </a:r>
          </a:p>
          <a:p>
            <a:r>
              <a:rPr lang="en-US" dirty="0" smtClean="0">
                <a:effectLst/>
              </a:rPr>
              <a:t>Suggested Retail:  $590.00</a:t>
            </a:r>
          </a:p>
          <a:p>
            <a:r>
              <a:rPr lang="en-US" b="1" dirty="0" smtClean="0">
                <a:effectLst/>
              </a:rPr>
              <a:t>Sale Price:  $309.98</a:t>
            </a:r>
          </a:p>
          <a:p>
            <a:r>
              <a:rPr lang="en-US" dirty="0" smtClean="0">
                <a:effectLst/>
              </a:rPr>
              <a:t>You Save:  $280.02 (47.46%)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1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800" y="4628147"/>
            <a:ext cx="3657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SEASONS</a:t>
            </a:r>
          </a:p>
          <a:p>
            <a:r>
              <a:rPr lang="en-US" dirty="0" smtClean="0"/>
              <a:t>Table and 4 Chairs </a:t>
            </a:r>
          </a:p>
          <a:p>
            <a:r>
              <a:rPr lang="en-US" dirty="0" smtClean="0"/>
              <a:t>SKU# 31417363 </a:t>
            </a:r>
          </a:p>
          <a:p>
            <a:r>
              <a:rPr lang="en-US" dirty="0" smtClean="0">
                <a:effectLst/>
              </a:rPr>
              <a:t>Suggested Retail:  $440.00</a:t>
            </a:r>
          </a:p>
          <a:p>
            <a:r>
              <a:rPr lang="en-US" b="1" dirty="0" smtClean="0">
                <a:effectLst/>
              </a:rPr>
              <a:t>Sale Price:  $214.95</a:t>
            </a:r>
          </a:p>
          <a:p>
            <a:r>
              <a:rPr lang="en-US" dirty="0" smtClean="0">
                <a:effectLst/>
              </a:rPr>
              <a:t>You Save:  $225.05 (51.15%)</a:t>
            </a:r>
            <a:endParaRPr lang="en-US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5486400" cy="42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9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800" y="4628146"/>
            <a:ext cx="36571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SEASONS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  <a:cs typeface="Arial" charset="0"/>
              </a:rPr>
              <a:t>Table and 6 Chairs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  <a:cs typeface="Arial" charset="0"/>
              </a:rPr>
              <a:t>SKU# 31417314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  <a:cs typeface="Arial" charset="0"/>
              </a:rPr>
              <a:t>Suggested </a:t>
            </a:r>
            <a:r>
              <a:rPr lang="en-US" sz="1600" dirty="0" smtClean="0">
                <a:latin typeface="Arial" charset="0"/>
                <a:cs typeface="Arial" charset="0"/>
              </a:rPr>
              <a:t>Retail</a:t>
            </a:r>
            <a:r>
              <a:rPr lang="en-US" sz="1600" dirty="0">
                <a:latin typeface="Arial" charset="0"/>
                <a:cs typeface="Arial" charset="0"/>
              </a:rPr>
              <a:t>:  </a:t>
            </a:r>
            <a:r>
              <a:rPr lang="en-US" sz="1600" dirty="0" smtClean="0">
                <a:latin typeface="Arial" charset="0"/>
                <a:cs typeface="Arial" charset="0"/>
              </a:rPr>
              <a:t>$</a:t>
            </a:r>
            <a:r>
              <a:rPr lang="en-US" sz="1600" dirty="0">
                <a:latin typeface="Arial" charset="0"/>
                <a:cs typeface="Arial" charset="0"/>
              </a:rPr>
              <a:t>1,000.00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" charset="0"/>
                <a:cs typeface="Arial" charset="0"/>
              </a:rPr>
              <a:t>Sale Price:  </a:t>
            </a:r>
            <a:r>
              <a:rPr lang="en-US" sz="1600" b="1" dirty="0" smtClean="0">
                <a:latin typeface="Arial" charset="0"/>
                <a:cs typeface="Arial" charset="0"/>
              </a:rPr>
              <a:t>$</a:t>
            </a:r>
            <a:r>
              <a:rPr lang="en-US" sz="1600" b="1" dirty="0">
                <a:latin typeface="Arial" charset="0"/>
                <a:cs typeface="Arial" charset="0"/>
              </a:rPr>
              <a:t>494.93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  <a:cs typeface="Arial" charset="0"/>
              </a:rPr>
              <a:t>You Save:  $505.07 (50.51%)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Steel Sling Spring Chair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60” x 38” Glass Dining Table</a:t>
            </a:r>
            <a:endParaRPr lang="en-US" sz="16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5238750" cy="394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87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1817" y="3810000"/>
            <a:ext cx="3657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HOME STYLES</a:t>
            </a:r>
          </a:p>
          <a:p>
            <a:r>
              <a:rPr lang="en-US" dirty="0" smtClean="0"/>
              <a:t>5 </a:t>
            </a:r>
            <a:r>
              <a:rPr lang="en-US" dirty="0"/>
              <a:t>PIECE 42 OUTDOOR DINING SET </a:t>
            </a:r>
          </a:p>
          <a:p>
            <a:r>
              <a:rPr lang="en-US" dirty="0"/>
              <a:t>SKU# 31525637 </a:t>
            </a:r>
          </a:p>
          <a:p>
            <a:r>
              <a:rPr lang="en-US" b="1" dirty="0"/>
              <a:t>Sale Price: </a:t>
            </a:r>
            <a:r>
              <a:rPr lang="en-US" b="1" dirty="0" smtClean="0"/>
              <a:t>$</a:t>
            </a:r>
            <a:r>
              <a:rPr lang="en-US" b="1" dirty="0"/>
              <a:t>929.99</a:t>
            </a:r>
          </a:p>
          <a:p>
            <a:endParaRPr lang="en-US" dirty="0" smtClean="0"/>
          </a:p>
          <a:p>
            <a:r>
              <a:rPr lang="en-US" dirty="0" smtClean="0"/>
              <a:t>Home </a:t>
            </a:r>
            <a:r>
              <a:rPr lang="en-US" dirty="0"/>
              <a:t>Styles 5PC Set includes 42" Round Outdoor Dining Table and Four Arm Chairs. Set is constructed of cast aluminum with a Rust bronze finish. </a:t>
            </a:r>
            <a:endParaRPr lang="en-US" dirty="0"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381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3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800" y="4343400"/>
            <a:ext cx="3657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PRIDE</a:t>
            </a:r>
            <a:br>
              <a:rPr lang="en-US" dirty="0" smtClean="0"/>
            </a:br>
            <a:r>
              <a:rPr lang="en-US" dirty="0" smtClean="0"/>
              <a:t>Table</a:t>
            </a:r>
            <a:r>
              <a:rPr lang="en-US" dirty="0"/>
              <a:t>, 4 Dining and 2 Swivel Chairs </a:t>
            </a:r>
          </a:p>
          <a:p>
            <a:r>
              <a:rPr lang="en-US" dirty="0"/>
              <a:t>SKU# 31511447 </a:t>
            </a:r>
          </a:p>
          <a:p>
            <a:r>
              <a:rPr lang="en-US" dirty="0"/>
              <a:t>Suggested Retail:  </a:t>
            </a:r>
            <a:r>
              <a:rPr lang="en-US" dirty="0" smtClean="0"/>
              <a:t>$</a:t>
            </a:r>
            <a:r>
              <a:rPr lang="en-US" dirty="0"/>
              <a:t>1,369.00</a:t>
            </a:r>
          </a:p>
          <a:p>
            <a:r>
              <a:rPr lang="en-US" b="1" dirty="0"/>
              <a:t>Sale Price:  </a:t>
            </a:r>
            <a:r>
              <a:rPr lang="en-US" b="1" dirty="0" smtClean="0"/>
              <a:t>$</a:t>
            </a:r>
            <a:r>
              <a:rPr lang="en-US" b="1" dirty="0"/>
              <a:t>729.93</a:t>
            </a:r>
          </a:p>
          <a:p>
            <a:r>
              <a:rPr lang="en-US" dirty="0"/>
              <a:t>You Save:  $639.07 (46.68</a:t>
            </a:r>
            <a:r>
              <a:rPr lang="en-US" dirty="0" smtClean="0"/>
              <a:t>%)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3846"/>
            <a:ext cx="5314950" cy="391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8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4699337"/>
            <a:ext cx="3657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TELESCOPE</a:t>
            </a:r>
          </a:p>
          <a:p>
            <a:r>
              <a:rPr lang="en-US" dirty="0" smtClean="0"/>
              <a:t>Table</a:t>
            </a:r>
            <a:r>
              <a:rPr lang="en-US" dirty="0"/>
              <a:t>, 2 Swivel &amp; 2 Side Chairs </a:t>
            </a:r>
          </a:p>
          <a:p>
            <a:r>
              <a:rPr lang="en-US" dirty="0"/>
              <a:t>SKU# 31421043 </a:t>
            </a:r>
          </a:p>
          <a:p>
            <a:r>
              <a:rPr lang="en-US" dirty="0"/>
              <a:t>Suggested Retail:  </a:t>
            </a:r>
            <a:r>
              <a:rPr lang="en-US" dirty="0" smtClean="0"/>
              <a:t>$</a:t>
            </a:r>
            <a:r>
              <a:rPr lang="en-US" dirty="0"/>
              <a:t>1,750.00</a:t>
            </a:r>
          </a:p>
          <a:p>
            <a:r>
              <a:rPr lang="en-US" b="1" dirty="0"/>
              <a:t>Sale Price:  </a:t>
            </a:r>
            <a:r>
              <a:rPr lang="en-US" b="1" dirty="0" smtClean="0"/>
              <a:t>$</a:t>
            </a:r>
            <a:r>
              <a:rPr lang="en-US" b="1" dirty="0"/>
              <a:t>1,069.95</a:t>
            </a:r>
          </a:p>
          <a:p>
            <a:r>
              <a:rPr lang="en-US" dirty="0"/>
              <a:t>You Save:  $680.05 (38.86</a:t>
            </a:r>
            <a:r>
              <a:rPr lang="en-US" dirty="0" smtClean="0"/>
              <a:t>%)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629150" cy="415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2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4826675"/>
            <a:ext cx="36571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TELESCOPE</a:t>
            </a:r>
          </a:p>
          <a:p>
            <a:r>
              <a:rPr lang="en-US" dirty="0"/>
              <a:t>Table, 2 Arm and 2 Swivel Chairs </a:t>
            </a:r>
          </a:p>
          <a:p>
            <a:r>
              <a:rPr lang="en-US" dirty="0"/>
              <a:t>SKU# 31420904 </a:t>
            </a:r>
          </a:p>
          <a:p>
            <a:r>
              <a:rPr lang="en-US" dirty="0"/>
              <a:t>Suggested Retail:  </a:t>
            </a:r>
            <a:r>
              <a:rPr lang="en-US" dirty="0" smtClean="0"/>
              <a:t>$</a:t>
            </a:r>
            <a:r>
              <a:rPr lang="en-US" dirty="0"/>
              <a:t>4,310.00</a:t>
            </a:r>
          </a:p>
          <a:p>
            <a:r>
              <a:rPr lang="en-US" b="1" dirty="0"/>
              <a:t>Sale Price:  </a:t>
            </a:r>
            <a:r>
              <a:rPr lang="en-US" b="1" dirty="0" smtClean="0"/>
              <a:t>$</a:t>
            </a:r>
            <a:r>
              <a:rPr lang="en-US" b="1" dirty="0"/>
              <a:t>2,599.95</a:t>
            </a:r>
          </a:p>
          <a:p>
            <a:r>
              <a:rPr lang="en-US" dirty="0"/>
              <a:t>You Save:  $1,710.05 (39.68%)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28600"/>
            <a:ext cx="519952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5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4038600"/>
            <a:ext cx="504741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in-02-megan-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84" y="457200"/>
            <a:ext cx="51715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30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4826675"/>
            <a:ext cx="36571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TELESCOPE</a:t>
            </a:r>
          </a:p>
          <a:p>
            <a:r>
              <a:rPr lang="en-US" dirty="0"/>
              <a:t>Table, 2 Swivel and 4 Arm Chairs </a:t>
            </a:r>
          </a:p>
          <a:p>
            <a:r>
              <a:rPr lang="en-US" dirty="0"/>
              <a:t>SKU# 31420524 </a:t>
            </a:r>
          </a:p>
          <a:p>
            <a:r>
              <a:rPr lang="en-US" dirty="0"/>
              <a:t>Suggested Retail:  </a:t>
            </a:r>
            <a:r>
              <a:rPr lang="en-US" dirty="0" smtClean="0"/>
              <a:t>$</a:t>
            </a:r>
            <a:r>
              <a:rPr lang="en-US" dirty="0"/>
              <a:t>4,420.00</a:t>
            </a:r>
          </a:p>
          <a:p>
            <a:r>
              <a:rPr lang="en-US" b="1" dirty="0"/>
              <a:t>Sale Price:  </a:t>
            </a:r>
            <a:r>
              <a:rPr lang="en-US" b="1" dirty="0" smtClean="0"/>
              <a:t>$</a:t>
            </a:r>
            <a:r>
              <a:rPr lang="en-US" b="1" dirty="0"/>
              <a:t>2,699.93</a:t>
            </a:r>
          </a:p>
          <a:p>
            <a:r>
              <a:rPr lang="en-US" dirty="0"/>
              <a:t>You Save:  $1,720.07 (38.92%)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5638800" cy="446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47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4114800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charset="0"/>
                <a:cs typeface="Arial" charset="0"/>
              </a:rPr>
              <a:t>WINSTON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charset="0"/>
                <a:cs typeface="Arial" charset="0"/>
              </a:rPr>
              <a:t>Table </a:t>
            </a:r>
            <a:r>
              <a:rPr lang="en-US" dirty="0">
                <a:latin typeface="Arial" charset="0"/>
                <a:cs typeface="Arial" charset="0"/>
              </a:rPr>
              <a:t>with 2 Swivel and </a:t>
            </a:r>
            <a:r>
              <a:rPr lang="en-US" dirty="0" smtClean="0">
                <a:latin typeface="Arial" charset="0"/>
                <a:cs typeface="Arial" charset="0"/>
              </a:rPr>
              <a:t>4 </a:t>
            </a:r>
            <a:r>
              <a:rPr lang="en-US" dirty="0">
                <a:latin typeface="Arial" charset="0"/>
                <a:cs typeface="Arial" charset="0"/>
              </a:rPr>
              <a:t>Dining Chairs with Cushions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SKU# 31604648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Suggested Retail: </a:t>
            </a:r>
            <a:r>
              <a:rPr lang="en-US" dirty="0" smtClean="0">
                <a:latin typeface="Arial" charset="0"/>
                <a:cs typeface="Arial" charset="0"/>
              </a:rPr>
              <a:t>$</a:t>
            </a:r>
            <a:r>
              <a:rPr lang="en-US" dirty="0">
                <a:latin typeface="Arial" charset="0"/>
                <a:cs typeface="Arial" charset="0"/>
              </a:rPr>
              <a:t>7,660.00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charset="0"/>
                <a:cs typeface="Arial" charset="0"/>
              </a:rPr>
              <a:t>Sale Price:  </a:t>
            </a:r>
            <a:r>
              <a:rPr lang="en-US" b="1" dirty="0" smtClean="0">
                <a:latin typeface="Arial" charset="0"/>
                <a:cs typeface="Arial" charset="0"/>
              </a:rPr>
              <a:t>$</a:t>
            </a:r>
            <a:r>
              <a:rPr lang="en-US" b="1" dirty="0">
                <a:latin typeface="Arial" charset="0"/>
                <a:cs typeface="Arial" charset="0"/>
              </a:rPr>
              <a:t>4,469.87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You Save:  $3,190.13 (41.65%)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6" y="152400"/>
            <a:ext cx="4724400" cy="379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85800"/>
            <a:ext cx="28575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3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6011" y="4343400"/>
            <a:ext cx="36571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WINSTON</a:t>
            </a:r>
          </a:p>
          <a:p>
            <a:r>
              <a:rPr lang="en-US" dirty="0" smtClean="0"/>
              <a:t>Table with </a:t>
            </a:r>
            <a:r>
              <a:rPr lang="en-US" dirty="0"/>
              <a:t>2 Swivel and 2 Dining Chairs </a:t>
            </a:r>
          </a:p>
          <a:p>
            <a:r>
              <a:rPr lang="en-US" dirty="0"/>
              <a:t>SKU# 31604812 </a:t>
            </a:r>
          </a:p>
          <a:p>
            <a:r>
              <a:rPr lang="en-US" dirty="0"/>
              <a:t>Suggested Retail:  </a:t>
            </a:r>
            <a:r>
              <a:rPr lang="en-US" dirty="0" smtClean="0"/>
              <a:t>$</a:t>
            </a:r>
            <a:r>
              <a:rPr lang="en-US" dirty="0"/>
              <a:t>4,690.00</a:t>
            </a:r>
          </a:p>
          <a:p>
            <a:r>
              <a:rPr lang="en-US" b="1" dirty="0"/>
              <a:t>Sale Price:  </a:t>
            </a:r>
            <a:r>
              <a:rPr lang="en-US" b="1" dirty="0" smtClean="0"/>
              <a:t>$</a:t>
            </a:r>
            <a:r>
              <a:rPr lang="en-US" b="1" dirty="0"/>
              <a:t>2,739.94</a:t>
            </a:r>
          </a:p>
          <a:p>
            <a:r>
              <a:rPr lang="en-US" dirty="0"/>
              <a:t>You Save:  $1,950.06 (41.58%)</a:t>
            </a:r>
          </a:p>
          <a:p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7363"/>
            <a:ext cx="4781550" cy="383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38200"/>
            <a:ext cx="2857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1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4699337"/>
            <a:ext cx="3657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charset="0"/>
                <a:cs typeface="Arial" charset="0"/>
              </a:rPr>
              <a:t>WINWARD DESIGN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charset="0"/>
                <a:cs typeface="Arial" charset="0"/>
              </a:rPr>
              <a:t>Table</a:t>
            </a:r>
            <a:r>
              <a:rPr lang="en-US" dirty="0">
                <a:latin typeface="Arial" charset="0"/>
                <a:cs typeface="Arial" charset="0"/>
              </a:rPr>
              <a:t>, 2 Arm and 2 Swivel Chairs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SKU# 31604903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Suggested Retail: </a:t>
            </a:r>
            <a:r>
              <a:rPr lang="en-US" dirty="0" smtClean="0">
                <a:latin typeface="Arial" charset="0"/>
                <a:cs typeface="Arial" charset="0"/>
              </a:rPr>
              <a:t>$</a:t>
            </a:r>
            <a:r>
              <a:rPr lang="en-US" dirty="0">
                <a:latin typeface="Arial" charset="0"/>
                <a:cs typeface="Arial" charset="0"/>
              </a:rPr>
              <a:t>1,340.00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charset="0"/>
                <a:cs typeface="Arial" charset="0"/>
              </a:rPr>
              <a:t>Sale Price: </a:t>
            </a:r>
            <a:r>
              <a:rPr lang="en-US" b="1" dirty="0" smtClean="0">
                <a:latin typeface="Arial" charset="0"/>
                <a:cs typeface="Arial" charset="0"/>
              </a:rPr>
              <a:t>$</a:t>
            </a:r>
            <a:r>
              <a:rPr lang="en-US" b="1" dirty="0">
                <a:latin typeface="Arial" charset="0"/>
                <a:cs typeface="Arial" charset="0"/>
              </a:rPr>
              <a:t>909.99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You Save:  $430.01 (32.09%)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5630902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3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5305246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WOODARD</a:t>
            </a:r>
            <a:br>
              <a:rPr lang="en-US" dirty="0" smtClean="0"/>
            </a:br>
            <a:r>
              <a:rPr lang="en-US" dirty="0" smtClean="0"/>
              <a:t>Table </a:t>
            </a:r>
            <a:r>
              <a:rPr lang="en-US" dirty="0"/>
              <a:t>and 4 Chairs </a:t>
            </a:r>
          </a:p>
          <a:p>
            <a:r>
              <a:rPr lang="en-US" dirty="0"/>
              <a:t>SKU# 31811862 </a:t>
            </a:r>
          </a:p>
          <a:p>
            <a:r>
              <a:rPr lang="en-US" b="1" dirty="0"/>
              <a:t>Sale Price: </a:t>
            </a:r>
            <a:r>
              <a:rPr lang="en-US" b="1" dirty="0" smtClean="0"/>
              <a:t>$1,769.94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5181600" cy="427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51816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WOODARD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Table and 4 Chairs </a:t>
            </a:r>
          </a:p>
          <a:p>
            <a:r>
              <a:rPr lang="en-US" dirty="0"/>
              <a:t>SKU# 31811904 </a:t>
            </a:r>
          </a:p>
          <a:p>
            <a:r>
              <a:rPr lang="en-US" b="1" dirty="0"/>
              <a:t>Sale Price:  </a:t>
            </a:r>
            <a:r>
              <a:rPr lang="en-US" b="1" dirty="0" smtClean="0"/>
              <a:t>$2,569.94</a:t>
            </a:r>
            <a:endParaRPr lang="en-US" dirty="0">
              <a:effectLst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6172200" cy="44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5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80591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0" y="3784475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BOND MFG.</a:t>
            </a:r>
          </a:p>
          <a:p>
            <a:r>
              <a:rPr lang="en-US" dirty="0" err="1" smtClean="0"/>
              <a:t>Cliffstone</a:t>
            </a:r>
            <a:r>
              <a:rPr lang="en-US" dirty="0" smtClean="0"/>
              <a:t> </a:t>
            </a:r>
            <a:r>
              <a:rPr lang="en-US" dirty="0"/>
              <a:t>Fire Column </a:t>
            </a:r>
          </a:p>
          <a:p>
            <a:r>
              <a:rPr lang="en-US" dirty="0"/>
              <a:t>SKU# 31080658 </a:t>
            </a:r>
          </a:p>
          <a:p>
            <a:r>
              <a:rPr lang="en-US" dirty="0"/>
              <a:t>Suggested Retail:  </a:t>
            </a:r>
            <a:r>
              <a:rPr lang="en-US" dirty="0" smtClean="0"/>
              <a:t>$</a:t>
            </a:r>
            <a:r>
              <a:rPr lang="en-US" dirty="0"/>
              <a:t>240.00</a:t>
            </a:r>
          </a:p>
          <a:p>
            <a:r>
              <a:rPr lang="en-US" b="1" dirty="0"/>
              <a:t>Sale Price:  </a:t>
            </a:r>
            <a:r>
              <a:rPr lang="en-US" b="1" dirty="0" smtClean="0"/>
              <a:t>$</a:t>
            </a:r>
            <a:r>
              <a:rPr lang="en-US" b="1" dirty="0"/>
              <a:t>159.99</a:t>
            </a:r>
          </a:p>
          <a:p>
            <a:r>
              <a:rPr lang="en-US" dirty="0"/>
              <a:t>You Save:  $80.01 (33.34%)</a:t>
            </a:r>
          </a:p>
          <a:p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642" y="609600"/>
            <a:ext cx="18954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282696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4807" y="3922975"/>
            <a:ext cx="3181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BONG MFG.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Cliffstone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charset="0"/>
                <a:cs typeface="Arial" charset="0"/>
              </a:rPr>
              <a:t>Firebowl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SKU# 31080641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Suggested Retail: 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$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590.00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Sale Price:  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$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379.99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You Save:  $210.01 (35.59%)</a:t>
            </a:r>
          </a:p>
        </p:txBody>
      </p:sp>
    </p:spTree>
    <p:extLst>
      <p:ext uri="{BB962C8B-B14F-4D97-AF65-F5344CB8AC3E}">
        <p14:creationId xmlns:p14="http://schemas.microsoft.com/office/powerpoint/2010/main" val="34794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8478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50710" y="4857929"/>
            <a:ext cx="365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PARROT BAY</a:t>
            </a:r>
          </a:p>
          <a:p>
            <a:r>
              <a:rPr lang="en-US" dirty="0" smtClean="0"/>
              <a:t>PREMIUM </a:t>
            </a:r>
            <a:r>
              <a:rPr lang="en-US" dirty="0"/>
              <a:t>OUTDOOR FLOOR LAMP </a:t>
            </a:r>
          </a:p>
          <a:p>
            <a:r>
              <a:rPr lang="en-US" dirty="0"/>
              <a:t>SKU# 30955561 </a:t>
            </a:r>
          </a:p>
          <a:p>
            <a:r>
              <a:rPr lang="en-US" b="1" dirty="0"/>
              <a:t>Sale Price:  </a:t>
            </a:r>
            <a:r>
              <a:rPr lang="en-US" b="1" dirty="0" smtClean="0"/>
              <a:t>$319.99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94851"/>
            <a:ext cx="2209800" cy="399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7870" y="3657600"/>
            <a:ext cx="365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PARROT BAY</a:t>
            </a:r>
          </a:p>
          <a:p>
            <a:r>
              <a:rPr lang="en-US" dirty="0" smtClean="0"/>
              <a:t>PREMIUM </a:t>
            </a:r>
            <a:r>
              <a:rPr lang="en-US" dirty="0"/>
              <a:t>OUTDOOR </a:t>
            </a:r>
            <a:r>
              <a:rPr lang="en-US" dirty="0" smtClean="0"/>
              <a:t> TABLE </a:t>
            </a:r>
            <a:r>
              <a:rPr lang="en-US" dirty="0"/>
              <a:t>LAMP </a:t>
            </a:r>
          </a:p>
          <a:p>
            <a:r>
              <a:rPr lang="en-US" dirty="0"/>
              <a:t>SKU# </a:t>
            </a:r>
            <a:r>
              <a:rPr lang="en-US" dirty="0" smtClean="0"/>
              <a:t>30955553 </a:t>
            </a:r>
            <a:endParaRPr lang="en-US" dirty="0"/>
          </a:p>
          <a:p>
            <a:r>
              <a:rPr lang="en-US" b="1" dirty="0"/>
              <a:t>Sale Price:  </a:t>
            </a:r>
            <a:r>
              <a:rPr lang="en-US" b="1" dirty="0" smtClean="0"/>
              <a:t>$189.99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1355"/>
            <a:ext cx="21431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0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48405"/>
            <a:ext cx="4914900" cy="8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1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2457450" cy="427383"/>
          </a:xfrm>
          <a:prstGeom prst="rect">
            <a:avLst/>
          </a:prstGeom>
        </p:spPr>
      </p:pic>
      <p:pic>
        <p:nvPicPr>
          <p:cNvPr id="3" name="lbImage" descr="399-chelsea-su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096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91000"/>
            <a:ext cx="673789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9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528887" cy="4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114800"/>
            <a:ext cx="5444378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ou-01-christie-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4" y="249108"/>
            <a:ext cx="5923224" cy="371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2457450" cy="427383"/>
          </a:xfrm>
          <a:prstGeom prst="rect">
            <a:avLst/>
          </a:prstGeom>
        </p:spPr>
      </p:pic>
      <p:pic>
        <p:nvPicPr>
          <p:cNvPr id="3" name="lbImage" descr="1301-od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847724"/>
            <a:ext cx="4555095" cy="341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5819775" cy="79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5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2457450" cy="427383"/>
          </a:xfrm>
          <a:prstGeom prst="rect">
            <a:avLst/>
          </a:prstGeom>
        </p:spPr>
      </p:pic>
      <p:pic>
        <p:nvPicPr>
          <p:cNvPr id="3" name="main_image" descr="Cody Swivel Chair By Lexington From Oaktree Furniture Sto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2" b="8163"/>
          <a:stretch/>
        </p:blipFill>
        <p:spPr bwMode="auto">
          <a:xfrm>
            <a:off x="1413782" y="914399"/>
            <a:ext cx="4225018" cy="275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038599"/>
            <a:ext cx="7077075" cy="97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25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2457450" cy="427383"/>
          </a:xfrm>
          <a:prstGeom prst="rect">
            <a:avLst/>
          </a:prstGeom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95800"/>
            <a:ext cx="673789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lbImage" descr="531_947c__rs_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1"/>
          <a:stretch/>
        </p:blipFill>
        <p:spPr bwMode="auto">
          <a:xfrm>
            <a:off x="609600" y="381000"/>
            <a:ext cx="669073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6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2457450" cy="427383"/>
          </a:xfrm>
          <a:prstGeom prst="rect">
            <a:avLst/>
          </a:prstGeom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495800"/>
            <a:ext cx="7028486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lbImage" descr="1722_11_6943_41_w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8" b="8527"/>
          <a:stretch/>
        </p:blipFill>
        <p:spPr bwMode="auto">
          <a:xfrm>
            <a:off x="452437" y="304800"/>
            <a:ext cx="4020008" cy="3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bImage" descr="couture_1862_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82" y="838200"/>
            <a:ext cx="2583118" cy="344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9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2457450" cy="427383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648200"/>
            <a:ext cx="7028486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lbImage" descr="515-883_88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8" b="9709"/>
          <a:stretch/>
        </p:blipFill>
        <p:spPr bwMode="auto">
          <a:xfrm>
            <a:off x="171994" y="287384"/>
            <a:ext cx="5543006" cy="40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82906"/>
            <a:ext cx="3505200" cy="15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bj2071geo1972pg41p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31760" r="2585" b="26219"/>
          <a:stretch/>
        </p:blipFill>
        <p:spPr bwMode="auto">
          <a:xfrm>
            <a:off x="156754" y="157146"/>
            <a:ext cx="5786494" cy="167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86475"/>
            <a:ext cx="1447800" cy="636764"/>
          </a:xfrm>
          <a:prstGeom prst="rect">
            <a:avLst/>
          </a:prstGeom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2057400"/>
            <a:ext cx="8596313" cy="38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5999" y="1010028"/>
            <a:ext cx="265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images on the next slide…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4949" y="2057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 COLLECTION</a:t>
            </a:r>
          </a:p>
        </p:txBody>
      </p:sp>
    </p:spTree>
    <p:extLst>
      <p:ext uri="{BB962C8B-B14F-4D97-AF65-F5344CB8AC3E}">
        <p14:creationId xmlns:p14="http://schemas.microsoft.com/office/powerpoint/2010/main" val="38993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86475"/>
            <a:ext cx="1447800" cy="636764"/>
          </a:xfrm>
          <a:prstGeom prst="rect">
            <a:avLst/>
          </a:prstGeom>
        </p:spPr>
      </p:pic>
      <p:pic>
        <p:nvPicPr>
          <p:cNvPr id="3" name="Picture 2" descr="obj2210geo2019pg42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381000"/>
            <a:ext cx="24669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obj2196geo1559pg42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81000"/>
            <a:ext cx="306592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obj218geo163pg7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2286000"/>
            <a:ext cx="15525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bj216geo161pg7p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90575"/>
            <a:ext cx="15430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bj198geo154pg7p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4" y="2819400"/>
            <a:ext cx="13430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obj266geo201pg8p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28" y="2843349"/>
            <a:ext cx="236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obj267geo202pg8p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4" y="5199239"/>
            <a:ext cx="23907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obj213geo158pg7p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2591078" cy="314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obj229geo195pg8p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828" y="4610100"/>
            <a:ext cx="1019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4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86475"/>
            <a:ext cx="1447800" cy="636764"/>
          </a:xfrm>
          <a:prstGeom prst="rect">
            <a:avLst/>
          </a:prstGeom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00400"/>
            <a:ext cx="52768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7600" y="3048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BELLAGIO</a:t>
            </a:r>
            <a:endParaRPr lang="en-US" dirty="0"/>
          </a:p>
        </p:txBody>
      </p:sp>
      <p:pic>
        <p:nvPicPr>
          <p:cNvPr id="6" name="Picture 5" descr="obj655geo614pg14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190004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bj654geo613pg14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8999"/>
            <a:ext cx="2310178" cy="160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bj661geo620pg14p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96" y="1059580"/>
            <a:ext cx="2281603" cy="159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37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86475"/>
            <a:ext cx="1447800" cy="636764"/>
          </a:xfrm>
          <a:prstGeom prst="rect">
            <a:avLst/>
          </a:prstGeom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693956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24053"/>
            <a:ext cx="51625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96" y="914400"/>
            <a:ext cx="2952750" cy="212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115832"/>
              </p:ext>
            </p:extLst>
          </p:nvPr>
        </p:nvGraphicFramePr>
        <p:xfrm>
          <a:off x="7239000" y="3305694"/>
          <a:ext cx="1587500" cy="3086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/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STEEL / WOVEN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Sofa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Lounge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Single Glider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Dining Chair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Love Seat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Double Glider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Swivel Glider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High Back Rocker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Ottoman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Side Table 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Coffee Table 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79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456</Words>
  <Application>Microsoft Office PowerPoint</Application>
  <PresentationFormat>On-screen Show (4:3)</PresentationFormat>
  <Paragraphs>174</Paragraphs>
  <Slides>162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162</vt:i4>
      </vt:variant>
    </vt:vector>
  </HeadingPairs>
  <TitlesOfParts>
    <vt:vector size="164" baseType="lpstr">
      <vt:lpstr>Office Theme</vt:lpstr>
      <vt:lpstr>Custom Design</vt:lpstr>
      <vt:lpstr> 2010 Indoor Furniture Retailers’ Outdoor Programs  Showcase</vt:lpstr>
      <vt:lpstr>Click a logo to navigate directly to that Retailer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[No email address found]</dc:creator>
  <cp:lastModifiedBy>Kevin Bowser</cp:lastModifiedBy>
  <cp:revision>55</cp:revision>
  <dcterms:created xsi:type="dcterms:W3CDTF">2010-08-06T17:15:28Z</dcterms:created>
  <dcterms:modified xsi:type="dcterms:W3CDTF">2010-08-30T17:21:58Z</dcterms:modified>
</cp:coreProperties>
</file>